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38"/>
  </p:notesMasterIdLst>
  <p:sldIdLst>
    <p:sldId id="256" r:id="rId3"/>
    <p:sldId id="280" r:id="rId4"/>
    <p:sldId id="281" r:id="rId5"/>
    <p:sldId id="282" r:id="rId6"/>
    <p:sldId id="283" r:id="rId7"/>
    <p:sldId id="284" r:id="rId8"/>
    <p:sldId id="285" r:id="rId9"/>
    <p:sldId id="292" r:id="rId10"/>
    <p:sldId id="286" r:id="rId11"/>
    <p:sldId id="287" r:id="rId12"/>
    <p:sldId id="288" r:id="rId13"/>
    <p:sldId id="293" r:id="rId14"/>
    <p:sldId id="289" r:id="rId15"/>
    <p:sldId id="298" r:id="rId16"/>
    <p:sldId id="299" r:id="rId17"/>
    <p:sldId id="300" r:id="rId18"/>
    <p:sldId id="294" r:id="rId19"/>
    <p:sldId id="295" r:id="rId20"/>
    <p:sldId id="296" r:id="rId21"/>
    <p:sldId id="297" r:id="rId22"/>
    <p:sldId id="290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1" r:id="rId31"/>
    <p:sldId id="310" r:id="rId32"/>
    <p:sldId id="311" r:id="rId33"/>
    <p:sldId id="312" r:id="rId34"/>
    <p:sldId id="313" r:id="rId35"/>
    <p:sldId id="314" r:id="rId36"/>
    <p:sldId id="309" r:id="rId3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3" autoAdjust="0"/>
    <p:restoredTop sz="93704" autoAdjust="0"/>
  </p:normalViewPr>
  <p:slideViewPr>
    <p:cSldViewPr snapToGrid="0" snapToObjects="1">
      <p:cViewPr varScale="1">
        <p:scale>
          <a:sx n="52" d="100"/>
          <a:sy n="52" d="100"/>
        </p:scale>
        <p:origin x="90" y="408"/>
      </p:cViewPr>
      <p:guideLst/>
    </p:cSldViewPr>
  </p:slideViewPr>
  <p:outlineViewPr>
    <p:cViewPr>
      <p:scale>
        <a:sx n="33" d="100"/>
        <a:sy n="33" d="100"/>
      </p:scale>
      <p:origin x="0" y="-65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428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2018/8/4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多种说法</a:t>
            </a:r>
            <a:r>
              <a:rPr lang="en-US" altLang="zh-CN" dirty="0" err="1"/>
              <a:t>emmm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2893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一样的思路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4763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一样的思路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1160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一样的思路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5345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一样的思路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59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线性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而言，除了落在两个辅助超平面上的样本，落在软间隔之内的样本也是它的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支持向量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9242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最后只含有</a:t>
            </a:r>
            <a:r>
              <a:rPr lang="en-US" altLang="zh-CN" dirty="0"/>
              <a:t>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9117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最后只含有</a:t>
            </a:r>
            <a:r>
              <a:rPr lang="en-US" altLang="zh-CN" dirty="0"/>
              <a:t>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7898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最后只含有</a:t>
            </a:r>
            <a:r>
              <a:rPr lang="en-US" altLang="zh-CN" dirty="0"/>
              <a:t>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214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最后只含有</a:t>
            </a:r>
            <a:r>
              <a:rPr lang="en-US" altLang="zh-CN" dirty="0"/>
              <a:t>α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8037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SMO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算法本身还有许多值得讲得，比如：它的具体推导过程；如何选择每次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,αjα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,αj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来提高效率等。因为本文重点是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，就不赘述了。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8284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一样的思路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2353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一样的思路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596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一样的思路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5724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735138" y="2152742"/>
            <a:ext cx="8721725" cy="1892300"/>
          </a:xfrm>
          <a:prstGeom prst="rect">
            <a:avLst/>
          </a:prstGeom>
        </p:spPr>
        <p:txBody>
          <a:bodyPr/>
          <a:lstStyle>
            <a:lvl1pPr algn="ctr">
              <a:defRPr lang="zh-CN" altLang="en-US" sz="7200" b="1" dirty="0">
                <a:blipFill dpi="0"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371603" y="1397642"/>
            <a:ext cx="3448794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3200" dirty="0"/>
            </a:lvl1pPr>
          </a:lstStyle>
          <a:p>
            <a:pPr marL="0" lvl="0" algn="ctr" defTabSz="914377"/>
            <a:endParaRPr lang="zh-CN" altLang="en-US" dirty="0"/>
          </a:p>
        </p:txBody>
      </p:sp>
      <p:sp>
        <p:nvSpPr>
          <p:cNvPr id="1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638550" y="4349277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17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0503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83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842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95328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63570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981200" cy="332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4055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794000" y="2405594"/>
            <a:ext cx="6946766" cy="91440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61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63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2" r:id="rId2"/>
    <p:sldLayoutId id="2147483687" r:id="rId3"/>
    <p:sldLayoutId id="2147483693" r:id="rId4"/>
    <p:sldLayoutId id="2147483688" r:id="rId5"/>
    <p:sldLayoutId id="2147483686" r:id="rId6"/>
    <p:sldLayoutId id="2147483682" r:id="rId7"/>
    <p:sldLayoutId id="2147483690" r:id="rId8"/>
    <p:sldLayoutId id="2147483691" r:id="rId9"/>
    <p:sldLayoutId id="214748366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272098" y="1836604"/>
            <a:ext cx="11420030" cy="18923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1500" dirty="0"/>
              <a:t>支持向量机</a:t>
            </a:r>
            <a:r>
              <a:rPr lang="en-US" altLang="zh-CN" sz="11500" dirty="0"/>
              <a:t>SVM </a:t>
            </a:r>
            <a:r>
              <a:rPr lang="en-US" altLang="zh-CN" sz="6000" dirty="0"/>
              <a:t>SVR</a:t>
            </a:r>
          </a:p>
          <a:p>
            <a:pPr marL="0" indent="0">
              <a:buNone/>
            </a:pPr>
            <a:endParaRPr lang="en-US" altLang="zh-CN" sz="4800" dirty="0"/>
          </a:p>
          <a:p>
            <a:pPr marL="0" indent="0">
              <a:buNone/>
            </a:pPr>
            <a:r>
              <a:rPr lang="en-US" altLang="zh-CN" sz="4800" dirty="0"/>
              <a:t>16061093 </a:t>
            </a:r>
            <a:r>
              <a:rPr lang="zh-CN" altLang="en-US" sz="4800" dirty="0"/>
              <a:t>谢静芬</a:t>
            </a:r>
          </a:p>
        </p:txBody>
      </p:sp>
    </p:spTree>
    <p:extLst>
      <p:ext uri="{BB962C8B-B14F-4D97-AF65-F5344CB8AC3E}">
        <p14:creationId xmlns:p14="http://schemas.microsoft.com/office/powerpoint/2010/main" val="119001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KKT</a:t>
            </a:r>
            <a:r>
              <a:rPr lang="zh-CN" altLang="en-US" dirty="0"/>
              <a:t>条件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E1A820-F5F7-4219-8AFE-830F40C66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47" y="1152525"/>
            <a:ext cx="10584157" cy="20770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B9F8D41-17CA-439B-BCDD-BA3DECB3F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437" y="3229583"/>
            <a:ext cx="8389442" cy="270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36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对偶问题求解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5C9FDE-766A-4698-88B1-D007D84DE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003" y="712733"/>
            <a:ext cx="8201477" cy="25503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E217F4-312F-4DF5-B5A0-F62B65B1A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5" y="3336042"/>
            <a:ext cx="4754869" cy="25503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914F32-B754-4EFE-AEE0-ED0ACE946564}"/>
              </a:ext>
            </a:extLst>
          </p:cNvPr>
          <p:cNvSpPr txBox="1"/>
          <p:nvPr/>
        </p:nvSpPr>
        <p:spPr>
          <a:xfrm>
            <a:off x="177743" y="1652842"/>
            <a:ext cx="3281668" cy="1387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第一步：构造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endParaRPr lang="en-US" altLang="zh-CN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求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</a:t>
            </a:r>
            <a:r>
              <a:rPr lang="en-US" altLang="zh-CN" sz="3200" b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w,b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的极小</a:t>
            </a:r>
            <a:endParaRPr lang="zh-CN" altLang="en-US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6943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对偶问题求解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48DBE56-90D4-48E6-A79C-7E749ADC3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833" y="972157"/>
            <a:ext cx="8635310" cy="533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22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对偶问题求解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F7A478-1B71-4525-9DBC-A69B55EC69A7}"/>
              </a:ext>
            </a:extLst>
          </p:cNvPr>
          <p:cNvSpPr txBox="1"/>
          <p:nvPr/>
        </p:nvSpPr>
        <p:spPr>
          <a:xfrm>
            <a:off x="248218" y="1074905"/>
            <a:ext cx="3251211" cy="1387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第二步：求</a:t>
            </a:r>
            <a:r>
              <a:rPr lang="en-US" altLang="zh-CN" sz="3200" b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minL</a:t>
            </a:r>
            <a:endParaRPr lang="en-US" altLang="zh-CN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α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的极大</a:t>
            </a:r>
            <a:endParaRPr lang="zh-CN" altLang="en-US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DA49F8-DE67-4521-9C9A-EFA3EB6F3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265" y="470700"/>
            <a:ext cx="5572209" cy="29912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1AA060-A975-450A-9864-F220C8012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265" y="3701375"/>
            <a:ext cx="5432044" cy="294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73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对偶问题求解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C591F2-EB77-47A7-9544-2918377120D1}"/>
              </a:ext>
            </a:extLst>
          </p:cNvPr>
          <p:cNvSpPr txBox="1"/>
          <p:nvPr/>
        </p:nvSpPr>
        <p:spPr>
          <a:xfrm>
            <a:off x="248218" y="1074905"/>
            <a:ext cx="4854214" cy="3775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第三步：由对偶问题</a:t>
            </a:r>
            <a:endParaRPr lang="en-US" altLang="zh-CN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求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α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α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… ,α</a:t>
            </a:r>
            <a:r>
              <a:rPr lang="en-US" altLang="zh-CN" sz="2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0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法一：分别求偏导，令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=0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法二：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SMO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算法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34CC80-85F5-4F41-B59B-5066D1779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153" y="485103"/>
            <a:ext cx="5432044" cy="294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59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对偶问题求解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543699-2705-4F41-9762-141A9B76EF4F}"/>
              </a:ext>
            </a:extLst>
          </p:cNvPr>
          <p:cNvSpPr txBox="1"/>
          <p:nvPr/>
        </p:nvSpPr>
        <p:spPr>
          <a:xfrm>
            <a:off x="677427" y="1169579"/>
            <a:ext cx="3887603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第四步：由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α*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得到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</a:t>
            </a:r>
            <a:endParaRPr lang="zh-CN" alt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93240D-47A0-4564-8A17-486C1EFC5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42" y="915110"/>
            <a:ext cx="5187860" cy="11790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A2AEAF8-1EE4-47EE-8FA0-A165F601FF04}"/>
              </a:ext>
            </a:extLst>
          </p:cNvPr>
          <p:cNvSpPr txBox="1"/>
          <p:nvPr/>
        </p:nvSpPr>
        <p:spPr>
          <a:xfrm>
            <a:off x="780820" y="2792379"/>
            <a:ext cx="3680816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第五步：由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得到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endParaRPr lang="zh-CN" alt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14149A-122F-4E90-A4BA-A944CEB6D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27" y="3684281"/>
            <a:ext cx="10921668" cy="16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89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对偶问题求解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AE6AAAF-C438-4AE5-B40F-37BFF1C07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173421"/>
            <a:ext cx="11037176" cy="502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94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对偶问题求解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D84B35-22F8-4C2F-9281-C2F5C7AD5C05}"/>
              </a:ext>
            </a:extLst>
          </p:cNvPr>
          <p:cNvSpPr txBox="1"/>
          <p:nvPr/>
        </p:nvSpPr>
        <p:spPr>
          <a:xfrm>
            <a:off x="538224" y="1206175"/>
            <a:ext cx="6543779" cy="2821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最后一步：求最终结果</a:t>
            </a:r>
            <a:endParaRPr lang="en-US" altLang="zh-CN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	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最大分割超平面：</a:t>
            </a:r>
            <a:endParaRPr lang="en-US" altLang="zh-CN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				</a:t>
            </a:r>
            <a:r>
              <a:rPr lang="en-US" altLang="zh-CN" sz="3200" b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wx+b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=0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	 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分类决策函数：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95CF41-0AD0-434D-9368-AA5E9B2D6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70" y="4027653"/>
            <a:ext cx="4832501" cy="8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4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SMO</a:t>
            </a:r>
            <a:r>
              <a:rPr lang="zh-CN" altLang="en-US" dirty="0"/>
              <a:t>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107EC3-9602-4F9C-8485-1814AAC6E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404" y="0"/>
            <a:ext cx="8136295" cy="33862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24B9490-F14B-4017-9B61-E0846EFDB99B}"/>
              </a:ext>
            </a:extLst>
          </p:cNvPr>
          <p:cNvSpPr txBox="1"/>
          <p:nvPr/>
        </p:nvSpPr>
        <p:spPr>
          <a:xfrm>
            <a:off x="493344" y="2692672"/>
            <a:ext cx="11205312" cy="3538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第一步：</a:t>
            </a:r>
            <a:endParaRPr lang="en-US" altLang="zh-CN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选择两个需要更新的变量 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α</a:t>
            </a:r>
            <a:r>
              <a:rPr lang="en-US" altLang="zh-CN" sz="3200" b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 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和 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αj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，固定他们以外的其他变量</a:t>
            </a:r>
            <a:endParaRPr lang="en-US" altLang="zh-CN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第二步：令偏导为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，得出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α</a:t>
            </a:r>
            <a:r>
              <a:rPr lang="en-US" altLang="zh-CN" sz="3200" b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i_new</a:t>
            </a:r>
            <a:endParaRPr lang="en-US" altLang="zh-CN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第三步：多次迭代上面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1-2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步， 直至收敛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0571D37-72AA-4A9B-9D14-C65B2D384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1374" y="4118605"/>
            <a:ext cx="5518178" cy="7260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08516C-C6E7-48D2-85A3-01E9F7621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967" y="4145382"/>
            <a:ext cx="3163721" cy="8277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F16ABB-4B34-43E2-B5EB-E4C52B330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8851" y="4034629"/>
            <a:ext cx="2931090" cy="12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187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线性</a:t>
            </a:r>
            <a:r>
              <a:rPr lang="en-US" altLang="zh-CN" dirty="0"/>
              <a:t>SVM</a:t>
            </a:r>
            <a:r>
              <a:rPr lang="zh-CN" altLang="en-US" dirty="0"/>
              <a:t>，间隔变软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11D0BA-4C31-4A21-8EDC-D2BC5547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101" y="0"/>
            <a:ext cx="3300899" cy="29071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699ACB-5BC9-4349-9BE8-A1473747F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93" y="2307285"/>
            <a:ext cx="3695700" cy="34004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212AD7-DDC7-456E-9E9B-630AAF4AD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034" y="2307284"/>
            <a:ext cx="3800475" cy="34004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ACDADD2-E614-4094-BE08-2317492DB0A1}"/>
              </a:ext>
            </a:extLst>
          </p:cNvPr>
          <p:cNvSpPr txBox="1"/>
          <p:nvPr/>
        </p:nvSpPr>
        <p:spPr>
          <a:xfrm>
            <a:off x="4024993" y="3564105"/>
            <a:ext cx="1053815" cy="88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44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VS</a:t>
            </a:r>
            <a:endParaRPr lang="zh-CN" altLang="en-US" sz="4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308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所求：决策面</a:t>
            </a:r>
            <a:r>
              <a:rPr lang="en-US" altLang="zh-CN" dirty="0"/>
              <a:t>/</a:t>
            </a:r>
            <a:r>
              <a:rPr lang="zh-CN" altLang="en-US" dirty="0"/>
              <a:t>超平面方程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AFC9FF3-2A4E-4523-9BA1-6D17332C11BB}"/>
              </a:ext>
            </a:extLst>
          </p:cNvPr>
          <p:cNvSpPr txBox="1"/>
          <p:nvPr/>
        </p:nvSpPr>
        <p:spPr>
          <a:xfrm>
            <a:off x="7879904" y="4487348"/>
            <a:ext cx="3193503" cy="1387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n+1</a:t>
            </a: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个参数？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no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Ax+By+C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=0</a:t>
            </a:r>
            <a:endParaRPr lang="zh-CN" alt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0BF4ED-9AF2-4264-9509-2A0C2BB6A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85" y="1220010"/>
            <a:ext cx="2657471" cy="5905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1E2564-3886-48D9-8E97-4FC875097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1956961"/>
            <a:ext cx="4352430" cy="86768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7EB3282-03B3-407A-BB5F-047EC1566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466" y="4412220"/>
            <a:ext cx="4607534" cy="11288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9933AD-E0D2-43A6-B8F9-250351010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002" y="3054011"/>
            <a:ext cx="4721732" cy="11288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2CCA7A-3201-4BF1-B1AD-0794FD817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467" y="1430015"/>
            <a:ext cx="3452287" cy="8676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08C58F9-866C-4E6A-B0C3-DD4BFC037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7310" y="2638826"/>
            <a:ext cx="5055112" cy="150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22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松弛变量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598AFD-F458-4E5B-B0F3-062E53D72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331229"/>
            <a:ext cx="10897091" cy="102695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2B0153-6149-4C03-950A-C1E094BE3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180" y="2555506"/>
            <a:ext cx="4265644" cy="38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89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优化目标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8BB6BA-481E-4E34-9967-BB85FE43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836" y="1028115"/>
            <a:ext cx="9300744" cy="376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95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求解过程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CF8B3D-05AF-45D2-A86D-14B414B1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487" y="1096540"/>
            <a:ext cx="9580210" cy="478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47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求解过程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D845CC-0074-4357-9606-FFC5D62E0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914" y="941516"/>
            <a:ext cx="8048172" cy="539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03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求解过程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38DC22-F892-43E3-BCD4-E48790649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885" y="923925"/>
            <a:ext cx="9821976" cy="446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21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求解过程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ED2442-6667-42F2-97AE-A60820133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598" y="1006831"/>
            <a:ext cx="9166419" cy="47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26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求解过程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86F867-79E5-4AE9-966C-16FB61A92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083614"/>
            <a:ext cx="10876608" cy="469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68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支持向量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D632B5-BF54-4450-854B-21B4B374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062912"/>
            <a:ext cx="8181869" cy="48526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C42DBD-971A-472A-B610-B6B3669DA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953" y="2459101"/>
            <a:ext cx="6028665" cy="159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76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支持向量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FE5EC0-9566-4CC6-97AE-C9B510A71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17" y="639764"/>
            <a:ext cx="8665029" cy="592712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9F8F67E-1D1C-426E-8B63-899C7AAB8B1B}"/>
              </a:ext>
            </a:extLst>
          </p:cNvPr>
          <p:cNvSpPr txBox="1"/>
          <p:nvPr/>
        </p:nvSpPr>
        <p:spPr>
          <a:xfrm>
            <a:off x="8931046" y="4271070"/>
            <a:ext cx="3227165" cy="1872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没归错类，间隔内</a:t>
            </a: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归错类，间隔内</a:t>
            </a:r>
            <a:r>
              <a:rPr lang="en-US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外</a:t>
            </a:r>
          </a:p>
        </p:txBody>
      </p:sp>
    </p:spTree>
    <p:extLst>
      <p:ext uri="{BB962C8B-B14F-4D97-AF65-F5344CB8AC3E}">
        <p14:creationId xmlns:p14="http://schemas.microsoft.com/office/powerpoint/2010/main" val="4177250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非线性</a:t>
            </a:r>
            <a:r>
              <a:rPr lang="en-US" altLang="zh-CN" dirty="0"/>
              <a:t>SVM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D77192-6275-4337-91DE-A4A0284A8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706749"/>
            <a:ext cx="4202396" cy="36913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9F8E30-4E32-44C5-8F93-8EACF3D2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25609"/>
            <a:ext cx="5128963" cy="375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5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优化目标：分类间隔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F481CA-D819-4EE2-A349-67EB64E78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165361"/>
            <a:ext cx="4108566" cy="13832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ADEFE9-75D7-4403-BB80-3CBDD5F24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80" y="2871478"/>
            <a:ext cx="3479405" cy="16280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2A57057-740A-4803-9332-1BED7B5DEBE2}"/>
              </a:ext>
            </a:extLst>
          </p:cNvPr>
          <p:cNvSpPr txBox="1"/>
          <p:nvPr/>
        </p:nvSpPr>
        <p:spPr>
          <a:xfrm>
            <a:off x="808591" y="4822408"/>
            <a:ext cx="4992072" cy="670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最大化分类间隔：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 = 2d</a:t>
            </a:r>
            <a:endParaRPr lang="zh-CN" alt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5218C2-2796-42E8-B14D-5E9954E79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043" y="926098"/>
            <a:ext cx="6253238" cy="456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38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非线性</a:t>
            </a:r>
            <a:r>
              <a:rPr lang="en-US" altLang="zh-CN" dirty="0"/>
              <a:t>SVM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D77192-6275-4337-91DE-A4A0284A8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706749"/>
            <a:ext cx="4202396" cy="36913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9F8E30-4E32-44C5-8F93-8EACF3D2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25609"/>
            <a:ext cx="5128963" cy="375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97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非线性</a:t>
            </a:r>
            <a:r>
              <a:rPr lang="en-US" altLang="zh-CN" dirty="0"/>
              <a:t>SVM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5C8A3C-DFEA-4F01-ADBF-6565925BF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1112910"/>
            <a:ext cx="10428066" cy="10753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45BD128-D277-43E5-A174-D503CD1B4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581" y="2262187"/>
            <a:ext cx="9565017" cy="40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13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非线性</a:t>
            </a:r>
            <a:r>
              <a:rPr lang="en-US" altLang="zh-CN" dirty="0"/>
              <a:t>SVM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C3DA60-8AF1-477C-9469-C9A5532B5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02" y="1151358"/>
            <a:ext cx="11085214" cy="207236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C60DE1-6636-41EB-BAFE-24A5EF800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158" y="3223726"/>
            <a:ext cx="8138102" cy="94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82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核函数的性质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680AFC-5DD7-4A70-977A-1926FF352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98" y="1066897"/>
            <a:ext cx="7834365" cy="477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61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核函数的选择和构建</a:t>
            </a:r>
          </a:p>
        </p:txBody>
      </p:sp>
    </p:spTree>
    <p:extLst>
      <p:ext uri="{BB962C8B-B14F-4D97-AF65-F5344CB8AC3E}">
        <p14:creationId xmlns:p14="http://schemas.microsoft.com/office/powerpoint/2010/main" val="2318419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SVR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F03645-6CCD-4E70-A73C-0F0BCC6CA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931" y="639764"/>
            <a:ext cx="6648365" cy="501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48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约束条件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AFC477-0CC3-439C-8C15-8DFFF3875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5" y="961124"/>
            <a:ext cx="4315433" cy="12000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41F833-A76C-4A67-8BED-B3BAD0A5A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55" y="2317583"/>
            <a:ext cx="4835391" cy="22761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260668-ABC0-44BC-8EE7-D07D6627E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55" y="4777554"/>
            <a:ext cx="6941902" cy="15316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BF21C2-8D53-4AD0-8F8C-119092D23C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39764"/>
            <a:ext cx="5976076" cy="14940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DE932C-313D-4B99-A1B2-99D7367A4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560820"/>
            <a:ext cx="4602732" cy="8681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CDA14B9-4EA7-46C7-AA56-DC540B02D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557" y="4901616"/>
            <a:ext cx="4971808" cy="11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6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线性可分</a:t>
            </a:r>
            <a:r>
              <a:rPr lang="en-US" altLang="zh-CN" dirty="0"/>
              <a:t>SVM</a:t>
            </a:r>
            <a:r>
              <a:rPr lang="zh-CN" altLang="en-US" dirty="0"/>
              <a:t>基本描述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39B9C6-F78B-4A8F-BEC0-111FA5954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12" y="1181268"/>
            <a:ext cx="2098176" cy="11738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A0073B-CC94-4A40-AA4D-2F26E5422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12" y="3120313"/>
            <a:ext cx="2793987" cy="11738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612BB0-BCA3-4B1F-9F14-B4C6C548A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12" y="4328166"/>
            <a:ext cx="10181200" cy="120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42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7828605" cy="477937"/>
          </a:xfrm>
        </p:spPr>
        <p:txBody>
          <a:bodyPr/>
          <a:lstStyle/>
          <a:p>
            <a:r>
              <a:rPr lang="zh-CN" altLang="en-US" dirty="0"/>
              <a:t>凸优化问题抽象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0E857D-2B51-416E-A5A7-5F6868896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323569"/>
            <a:ext cx="2171039" cy="7192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AC4518-802C-4F80-8564-584D5B635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99" y="2456707"/>
            <a:ext cx="5409061" cy="1285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749AB2-79F3-4386-B64D-C458D2588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4278347"/>
            <a:ext cx="5415102" cy="18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94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6972571" cy="427037"/>
          </a:xfrm>
        </p:spPr>
        <p:txBody>
          <a:bodyPr/>
          <a:lstStyle/>
          <a:p>
            <a:r>
              <a:rPr lang="zh-CN" altLang="en-US" dirty="0"/>
              <a:t>朗格朗日乘子法</a:t>
            </a:r>
            <a:r>
              <a:rPr lang="en-US" altLang="zh-CN" dirty="0"/>
              <a:t>_</a:t>
            </a:r>
            <a:r>
              <a:rPr lang="zh-CN" altLang="en-US" dirty="0"/>
              <a:t>拉格朗日函数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54CC98-FB21-4182-9907-3FA528678052}"/>
              </a:ext>
            </a:extLst>
          </p:cNvPr>
          <p:cNvSpPr txBox="1"/>
          <p:nvPr/>
        </p:nvSpPr>
        <p:spPr>
          <a:xfrm>
            <a:off x="292589" y="987200"/>
            <a:ext cx="10750059" cy="250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构造一个函数，使该函数在可行解区域内与原目标函数完全一致，</a:t>
            </a: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而在可行解区域外的数值非常大。</a:t>
            </a: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没有约束条件的新目标函数的优化问题</a:t>
            </a: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与原来有约束条件的原始目标函数的优化问题 等价。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95D6CB-92FC-4457-8D8D-6A8557C3C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932" y="3429000"/>
            <a:ext cx="551497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01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朗格朗日乘子法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57FCAE-237E-47F6-A7FC-AC40937F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970417"/>
            <a:ext cx="9069298" cy="13238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840B38-C4B6-4D65-ABBE-D47D4F7B1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054" y="2294291"/>
            <a:ext cx="5355062" cy="10932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18F426-E2A2-49B0-99FE-8DA395A9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65" y="3605214"/>
            <a:ext cx="7002260" cy="17839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8ED5EC4-C3F4-402F-99C3-1654E6CC7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1285" y="3657075"/>
            <a:ext cx="3201486" cy="7165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8A8236-8CBE-4083-A70F-0EFD1D66C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725" y="4563711"/>
            <a:ext cx="3576183" cy="6765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16D0710-2E9F-445D-9279-02E8611D99F1}"/>
              </a:ext>
            </a:extLst>
          </p:cNvPr>
          <p:cNvSpPr txBox="1"/>
          <p:nvPr/>
        </p:nvSpPr>
        <p:spPr>
          <a:xfrm>
            <a:off x="10204375" y="3576217"/>
            <a:ext cx="1646605" cy="1547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取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α=</a:t>
            </a:r>
            <a:r>
              <a:rPr lang="en-US" altLang="zh-CN" sz="40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Mathematica1" panose="05000502060100000001" pitchFamily="2" charset="2"/>
              </a:rPr>
              <a:t>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Mathematica1" panose="05000502060100000001" pitchFamily="2" charset="2"/>
              </a:rPr>
              <a:t>取</a:t>
            </a:r>
            <a:r>
              <a:rPr lang="en-US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α=0</a:t>
            </a:r>
            <a:endParaRPr lang="zh-CN" altLang="en-US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AD7265C-DAF9-4063-9D6D-ACD9AAB4E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600" y="5440984"/>
            <a:ext cx="7900685" cy="9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4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FB91F6-E18F-4DB2-AEE6-C0A8F0F898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0AA151-0EE7-4D29-8A57-AE3E47B0F3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转化为对偶问题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3845B6-F501-4A9C-84A0-FF838A26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932" y="970944"/>
            <a:ext cx="5592738" cy="11222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B885F8-A639-4FC9-BCEA-550217C45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5095"/>
            <a:ext cx="6057310" cy="10280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8518D1C-A948-4E72-B1C7-62BD69708254}"/>
              </a:ext>
            </a:extLst>
          </p:cNvPr>
          <p:cNvSpPr txBox="1"/>
          <p:nvPr/>
        </p:nvSpPr>
        <p:spPr>
          <a:xfrm>
            <a:off x="311285" y="2336929"/>
            <a:ext cx="11653736" cy="3146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何时</a:t>
            </a:r>
            <a:r>
              <a:rPr lang="en-US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p*==d*</a:t>
            </a: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强对偶性</a:t>
            </a:r>
            <a:r>
              <a:rPr lang="en-US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</a:t>
            </a: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凸优化问题：求取最小值的目标函数为凸函数的一类优化问题</a:t>
            </a: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何时存在最优解：</a:t>
            </a:r>
            <a:endParaRPr lang="en-US" altLang="zh-CN" sz="28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最优解的必要条件：最优值满足</a:t>
            </a:r>
            <a:r>
              <a:rPr lang="en-US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KKT</a:t>
            </a:r>
            <a:r>
              <a:rPr lang="zh-CN" altLang="en-US" sz="28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条件</a:t>
            </a:r>
          </a:p>
        </p:txBody>
      </p:sp>
    </p:spTree>
    <p:extLst>
      <p:ext uri="{BB962C8B-B14F-4D97-AF65-F5344CB8AC3E}">
        <p14:creationId xmlns:p14="http://schemas.microsoft.com/office/powerpoint/2010/main" val="1679005598"/>
      </p:ext>
    </p:extLst>
  </p:cSld>
  <p:clrMapOvr>
    <a:masterClrMapping/>
  </p:clrMapOvr>
</p:sld>
</file>

<file path=ppt/theme/theme1.xml><?xml version="1.0" encoding="utf-8"?>
<a:theme xmlns:a="http://schemas.openxmlformats.org/drawingml/2006/main" name="模板页面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B3B0"/>
      </a:accent1>
      <a:accent2>
        <a:srgbClr val="479796"/>
      </a:accent2>
      <a:accent3>
        <a:srgbClr val="009EB7"/>
      </a:accent3>
      <a:accent4>
        <a:srgbClr val="EDF0E9"/>
      </a:accent4>
      <a:accent5>
        <a:srgbClr val="4C4C4C"/>
      </a:accent5>
      <a:accent6>
        <a:srgbClr val="B2B2B2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</TotalTime>
  <Words>427</Words>
  <Application>Microsoft Office PowerPoint</Application>
  <PresentationFormat>宽屏</PresentationFormat>
  <Paragraphs>104</Paragraphs>
  <Slides>35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宋体</vt:lpstr>
      <vt:lpstr>微软雅黑</vt:lpstr>
      <vt:lpstr>Arial</vt:lpstr>
      <vt:lpstr>Calibri</vt:lpstr>
      <vt:lpstr>Century Gothic</vt:lpstr>
      <vt:lpstr>Mathematica1</vt:lpstr>
      <vt:lpstr>Segoe UI Light</vt:lpstr>
      <vt:lpstr>Wingdings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Xie Jingfen</cp:lastModifiedBy>
  <cp:revision>69</cp:revision>
  <dcterms:created xsi:type="dcterms:W3CDTF">2015-08-18T02:51:41Z</dcterms:created>
  <dcterms:modified xsi:type="dcterms:W3CDTF">2018-08-04T10:03:25Z</dcterms:modified>
  <cp:category/>
</cp:coreProperties>
</file>